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83" r:id="rId3"/>
    <p:sldId id="284" r:id="rId4"/>
    <p:sldId id="293" r:id="rId5"/>
    <p:sldId id="294" r:id="rId6"/>
    <p:sldId id="285" r:id="rId7"/>
    <p:sldId id="29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  <a:srgbClr val="2428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060"/>
    <p:restoredTop sz="94658"/>
  </p:normalViewPr>
  <p:slideViewPr>
    <p:cSldViewPr snapToGrid="0">
      <p:cViewPr varScale="1">
        <p:scale>
          <a:sx n="120" d="100"/>
          <a:sy n="120" d="100"/>
        </p:scale>
        <p:origin x="1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0.png>
</file>

<file path=ppt/media/image12.png>
</file>

<file path=ppt/media/image13.png>
</file>

<file path=ppt/media/image4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4307C-0D12-2B25-1C6A-3B60DB1B5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7C7AB6-A48D-851C-B0C5-27EDC4F40B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30DC6-DBB3-5D6B-B2D7-6AA0BD829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A086E9-457C-06A6-A09C-48B876D9C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EB508-1DA2-DA00-5ED6-B03CB4A79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91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68E0B-01B2-4A14-8FE9-D5D029517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0DAD8-856D-F78E-107E-3D41B2A79A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827BE-6508-5CB7-E950-D2AB546D3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3122D-5542-A13C-80C0-9EAB94E72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F5995-B004-D54D-2738-C0A77DAD9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8181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8BFE10-9E1E-5A00-5DEA-ED596644DE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64F9EC-A8D0-7094-E4C0-E354F1C8C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B4B71D-6334-2299-F351-9D03F2BD7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E4E21-5F33-E6CE-5F99-83E0171B2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EE147-545B-DC85-1424-97C890352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917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33860-CE6B-5D5B-656D-739A3C781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2EA5D-B8DF-DD1D-FE0A-0D28A6FC38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57D81-0B7B-2390-BC00-0FE24A86F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72156-1BB4-148C-0413-587DA6B37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963F2-8FCA-C18D-BD35-A1B0B94AC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328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3B792-C1E1-AC8A-599D-52808704B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38CEE6-A9B0-C5E3-6AB3-105F8E573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8825B8-C237-036A-7D73-010A64F4B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02FFC-BB22-AA0E-B76A-30229AF41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3444C-CE02-D36B-D32D-02B056DCA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614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E154B-A181-D91D-F863-8A07912E4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506D6-7758-BFBB-38C0-BA1A0971DE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0D6CA0-CB6A-B933-8E8C-662E5BB09D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DDBB86-FC3B-0233-7429-528DF34C1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10/25/24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A01F9-9C08-F03E-F9E0-31A5E05CA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2BF2E8-B1DC-8066-4246-2A4FAA88E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2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D4E77-C4F7-6B5C-DD65-80E2B98A5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1B372-36D9-B469-C054-2CAD4E33B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2B59D2-CE1E-66C7-F5E7-E6E7ED604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9F4486-5648-DC5F-5A56-F87D395F2A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B83B0A-AAC6-6193-0CDE-E581B7FE9B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903519-B6E2-82CC-6D79-0E7373E4A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10/25/24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13F7EF-5C69-BC83-D92E-E4E8A7C5B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B34FAD-66CF-9FF9-05EB-EF7BB1ECC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34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DD450-7DA9-351A-D71D-0F5A90F74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392BAE-17F0-B858-E049-2CF703E8D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10/25/24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F9917C-34D0-BE21-A663-2D9B27708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EBF23-F4BD-0D3B-F704-27345A478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14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6CCC2F-852A-3920-00D6-2EF62138E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10/25/24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D35935-3678-0218-E1AD-7F542203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457B21-7523-6AF3-2D32-FAF6A09AC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166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5663C-1DA7-B1A6-D429-24627776A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EE6AB-7B4F-FC29-2AEA-A424A380C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94DB72-FECF-6A22-1A30-9E2D29E28D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2E5E52-766B-5F44-F7FC-D0FB45D6F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10/25/24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E00094-8D41-EF25-9155-364E85503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78C243-4167-1DE9-07EB-85A43EC03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0514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C70E2-CC20-CFE4-0FD3-C003239E5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0FEB43-D940-A547-23D2-3F2F1C30B6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C9CBEA-7A47-79BF-A281-E390F35FB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622DAB-0076-62E6-EED1-1D1AC9F93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10/25/24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7D92D5-9ADA-BA43-1AD2-833A8A2E7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8BEE88-D6E0-00D8-93A7-CF605ADFD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043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44BA73-4855-AAC0-4102-D24BCCD07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BCFD2-E935-61BB-731A-2202F4C22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3DC42-B97A-F4DB-5E7E-5C69E73813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1BA835-12AC-4E8F-955A-EA3F4DE2791F}" type="datetime1">
              <a:rPr lang="en-US" smtClean="0"/>
              <a:t>10/25/24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17500-6057-D480-A16A-EF40A5B30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9E3BC2-250B-8BBC-D3C7-1BFFD482A8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64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8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F3AEC-D444-01DC-7B8D-0732C967C5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352" y="204520"/>
            <a:ext cx="5382577" cy="916234"/>
          </a:xfrm>
        </p:spPr>
        <p:txBody>
          <a:bodyPr anchor="ctr">
            <a:noAutofit/>
          </a:bodyPr>
          <a:lstStyle/>
          <a:p>
            <a:pPr algn="l"/>
            <a:r>
              <a:rPr lang="en-US" sz="4400" dirty="0"/>
              <a:t>AI/ML Loss Function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A35C5C-811A-8F39-8EF2-D5DDB60BB2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6038" y="2413928"/>
            <a:ext cx="3634494" cy="86813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/>
              <a:t>Alexei Prokudin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611F0C-FB22-9ABD-256B-98E9337CC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3178" y="0"/>
            <a:ext cx="6898822" cy="685800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0762F2C9-3AD7-5325-A416-6DE66FBE339B}"/>
              </a:ext>
            </a:extLst>
          </p:cNvPr>
          <p:cNvSpPr txBox="1">
            <a:spLocks/>
          </p:cNvSpPr>
          <p:nvPr/>
        </p:nvSpPr>
        <p:spPr>
          <a:xfrm>
            <a:off x="1356038" y="1325274"/>
            <a:ext cx="3634494" cy="868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3600" dirty="0"/>
              <a:t>Lecture II </a:t>
            </a:r>
            <a:endParaRPr lang="en-US" sz="1800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B000F10-23E0-0BBC-9275-5B0EB241CB58}"/>
              </a:ext>
            </a:extLst>
          </p:cNvPr>
          <p:cNvSpPr txBox="1">
            <a:spLocks/>
          </p:cNvSpPr>
          <p:nvPr/>
        </p:nvSpPr>
        <p:spPr>
          <a:xfrm>
            <a:off x="24183" y="5989861"/>
            <a:ext cx="1331855" cy="868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800" dirty="0"/>
              <a:t>PHYS496</a:t>
            </a:r>
          </a:p>
        </p:txBody>
      </p:sp>
    </p:spTree>
    <p:extLst>
      <p:ext uri="{BB962C8B-B14F-4D97-AF65-F5344CB8AC3E}">
        <p14:creationId xmlns:p14="http://schemas.microsoft.com/office/powerpoint/2010/main" val="1212480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DB3259-1A17-EB8A-F58B-87875B3C8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A805C5-9C63-B35F-7F29-69A7A14EB472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</a:rPr>
              <a:t>LOSS FUNCTION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964284-B4B7-BC3F-ABD6-8C312F37CE21}"/>
              </a:ext>
            </a:extLst>
          </p:cNvPr>
          <p:cNvSpPr txBox="1"/>
          <p:nvPr/>
        </p:nvSpPr>
        <p:spPr>
          <a:xfrm>
            <a:off x="387570" y="1385670"/>
            <a:ext cx="83058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effectLst/>
                <a:latin typeface="Helvetica" pitchFamily="2" charset="0"/>
              </a:rPr>
              <a:t>The loss function is the mathematical way of telling an AI what to learn. Wrong loss function can have catastrophic outcomes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7A7D18-7ADB-2FC7-3D3A-07EDF5954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9920" y="41682"/>
            <a:ext cx="3062080" cy="1994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452FD1D-3642-4992-CA63-5EC1D892EB71}"/>
              </a:ext>
            </a:extLst>
          </p:cNvPr>
          <p:cNvSpPr txBox="1"/>
          <p:nvPr/>
        </p:nvSpPr>
        <p:spPr>
          <a:xfrm>
            <a:off x="387570" y="2484208"/>
            <a:ext cx="816833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Purpose of the Loss Function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:</a:t>
            </a:r>
          </a:p>
          <a:p>
            <a:pPr algn="l"/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The loss function quantifies the difference between the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model's predictions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 and the </a:t>
            </a:r>
            <a:r>
              <a:rPr lang="en-US" b="1" i="0" u="none" strike="noStrike" dirty="0">
                <a:solidFill>
                  <a:schemeClr val="bg1"/>
                </a:solidFill>
                <a:effectLst/>
              </a:rPr>
              <a:t>actual values</a:t>
            </a: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 (ground truth).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During training, the model tries to minimize this difference by adjusting its internal parameters (weights and biases).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chemeClr val="bg1"/>
                </a:solidFill>
                <a:effectLst/>
              </a:rPr>
              <a:t>It provides a numerical value (loss) that the optimization algorithm (e.g., gradient descent) uses to update the model’s parameters.</a:t>
            </a:r>
          </a:p>
        </p:txBody>
      </p:sp>
    </p:spTree>
    <p:extLst>
      <p:ext uri="{BB962C8B-B14F-4D97-AF65-F5344CB8AC3E}">
        <p14:creationId xmlns:p14="http://schemas.microsoft.com/office/powerpoint/2010/main" val="1514837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9DF43F-F92F-49EB-BC1D-2456D407A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CB6146-CD95-52ED-3CF9-599A0F2958C7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</a:rPr>
              <a:t>EXPERIMENTAL DATA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D6E324-17B5-D5B5-CD76-8E1240077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9920" y="41682"/>
            <a:ext cx="3062080" cy="199445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FCA08-BB9E-9860-8171-37434F959273}"/>
                  </a:ext>
                </a:extLst>
              </p:cNvPr>
              <p:cNvSpPr txBox="1"/>
              <p:nvPr/>
            </p:nvSpPr>
            <p:spPr>
              <a:xfrm>
                <a:off x="280725" y="1278261"/>
                <a:ext cx="8849195" cy="5355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1" i="0" u="none" strike="noStrike" dirty="0">
                    <a:solidFill>
                      <a:schemeClr val="bg1"/>
                    </a:solidFill>
                    <a:effectLst/>
                  </a:rPr>
                  <a:t>What is the experimental data?</a:t>
                </a:r>
                <a:endParaRPr lang="en-US" b="0" i="0" u="none" strike="noStrike" dirty="0">
                  <a:solidFill>
                    <a:schemeClr val="bg1"/>
                  </a:solidFill>
                  <a:effectLst/>
                </a:endParaRPr>
              </a:p>
              <a:p>
                <a:pPr algn="l">
                  <a:buFont typeface="+mj-lt"/>
                  <a:buAutoNum type="arabicPeriod"/>
                </a:pPr>
                <a:r>
                  <a:rPr lang="en-US" b="1" i="0" u="none" strike="noStrike" dirty="0">
                    <a:solidFill>
                      <a:schemeClr val="bg1"/>
                    </a:solidFill>
                    <a:effectLst/>
                  </a:rPr>
                  <a:t>Result of a measurement</a:t>
                </a:r>
                <a:r>
                  <a:rPr lang="en-US" b="0" i="0" u="none" strike="noStrike" dirty="0">
                    <a:solidFill>
                      <a:schemeClr val="bg1"/>
                    </a:solidFill>
                    <a:effectLst/>
                  </a:rPr>
                  <a:t>:</a:t>
                </a:r>
              </a:p>
              <a:p>
                <a:pPr marL="742950" lvl="1" indent="-285750" algn="l">
                  <a:buFont typeface="+mj-lt"/>
                  <a:buAutoNum type="arabicPeriod"/>
                </a:pPr>
                <a:r>
                  <a:rPr lang="en-US" b="0" i="0" u="none" strike="noStrike" dirty="0">
                    <a:solidFill>
                      <a:schemeClr val="bg1"/>
                    </a:solidFill>
                    <a:effectLst/>
                  </a:rPr>
                  <a:t>Multiple measurements form a histogram that generally has a bell shape.</a:t>
                </a:r>
              </a:p>
              <a:p>
                <a:pPr marL="742950" lvl="1" indent="-285750" algn="l">
                  <a:buFont typeface="+mj-lt"/>
                  <a:buAutoNum type="arabicPeriod"/>
                </a:pPr>
                <a:r>
                  <a:rPr lang="en-US" b="0" i="0" u="none" strike="noStrike" dirty="0">
                    <a:solidFill>
                      <a:schemeClr val="bg1"/>
                    </a:solidFill>
                    <a:effectLst/>
                  </a:rPr>
                  <a:t>From the histogram one extracts the mean value and the standard deviation.</a:t>
                </a:r>
              </a:p>
              <a:p>
                <a:pPr marL="742950" lvl="1" indent="-285750" algn="l">
                  <a:buFont typeface="+mj-lt"/>
                  <a:buAutoNum type="arabicPeriod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742950" lvl="1" indent="-285750" algn="l">
                  <a:buFont typeface="+mj-lt"/>
                  <a:buAutoNum type="arabicPeriod"/>
                </a:pPr>
                <a:endParaRPr lang="en-US" b="0" i="0" u="none" strike="noStrike" dirty="0">
                  <a:solidFill>
                    <a:schemeClr val="bg1"/>
                  </a:solidFill>
                  <a:effectLst/>
                </a:endParaRPr>
              </a:p>
              <a:p>
                <a:pPr marL="742950" lvl="1" indent="-285750" algn="l">
                  <a:buFont typeface="+mj-lt"/>
                  <a:buAutoNum type="arabicPeriod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742950" lvl="1" indent="-285750" algn="l">
                  <a:buFont typeface="+mj-lt"/>
                  <a:buAutoNum type="arabicPeriod"/>
                </a:pPr>
                <a:endParaRPr lang="en-US" b="0" i="0" u="none" strike="noStrike" dirty="0">
                  <a:solidFill>
                    <a:schemeClr val="bg1"/>
                  </a:solidFill>
                  <a:effectLst/>
                </a:endParaRPr>
              </a:p>
              <a:p>
                <a:pPr marL="742950" lvl="1" indent="-285750" algn="l">
                  <a:buFont typeface="+mj-lt"/>
                  <a:buAutoNum type="arabicPeriod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742950" lvl="1" indent="-285750" algn="l">
                  <a:buFont typeface="+mj-lt"/>
                  <a:buAutoNum type="arabicPeriod"/>
                </a:pPr>
                <a:endParaRPr lang="en-US" b="0" i="0" u="none" strike="noStrike" dirty="0">
                  <a:solidFill>
                    <a:schemeClr val="bg1"/>
                  </a:solidFill>
                  <a:effectLst/>
                </a:endParaRPr>
              </a:p>
              <a:p>
                <a:pPr marL="742950" lvl="1" indent="-285750" algn="l">
                  <a:buFont typeface="+mj-lt"/>
                  <a:buAutoNum type="arabicPeriod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marL="742950" lvl="1" indent="-285750" algn="l">
                  <a:buFont typeface="+mj-lt"/>
                  <a:buAutoNum type="arabicPeriod"/>
                </a:pPr>
                <a:endParaRPr lang="en-US" b="0" i="0" u="none" strike="noStrike" dirty="0">
                  <a:solidFill>
                    <a:schemeClr val="bg1"/>
                  </a:solidFill>
                  <a:effectLst/>
                </a:endParaRPr>
              </a:p>
              <a:p>
                <a:pPr marL="742950" lvl="1" indent="-285750" algn="l">
                  <a:buFont typeface="+mj-lt"/>
                  <a:buAutoNum type="arabicPeriod"/>
                </a:pPr>
                <a:endParaRPr lang="en-US" dirty="0">
                  <a:solidFill>
                    <a:schemeClr val="bg1"/>
                  </a:solidFill>
                </a:endParaRPr>
              </a:p>
              <a:p>
                <a:pPr lvl="1" algn="l"/>
                <a:endParaRPr lang="en-US" dirty="0">
                  <a:solidFill>
                    <a:schemeClr val="bg1"/>
                  </a:solidFill>
                </a:endParaRPr>
              </a:p>
              <a:p>
                <a:pPr lvl="1" algn="l"/>
                <a:r>
                  <a:rPr lang="en-US" b="0" i="0" u="none" strike="noStrike" dirty="0">
                    <a:solidFill>
                      <a:schemeClr val="bg1"/>
                    </a:solidFill>
                    <a:effectLst/>
                  </a:rPr>
                  <a:t>The bell-shaped curve is normalized such the integral over all values is 1</a:t>
                </a:r>
                <a:r>
                  <a:rPr lang="en-US" dirty="0">
                    <a:solidFill>
                      <a:schemeClr val="bg1"/>
                    </a:solidFill>
                  </a:rPr>
                  <a:t>, that corresponds to 100% probability to measure something in the interval of the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value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in </a:t>
                </a:r>
                <a14:m>
                  <m:oMath xmlns:m="http://schemas.openxmlformats.org/officeDocument/2006/math"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∞,+∞)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  <a:endParaRPr lang="en-US" b="0" i="0" u="none" strike="noStrike" dirty="0">
                  <a:solidFill>
                    <a:schemeClr val="bg1"/>
                  </a:solidFill>
                  <a:effectLst/>
                </a:endParaRPr>
              </a:p>
              <a:p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b="0" i="0" u="none" strike="noStrike" dirty="0">
                  <a:solidFill>
                    <a:schemeClr val="bg1"/>
                  </a:solidFill>
                  <a:effectLst/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7DAFCA08-BB9E-9860-8171-37434F9592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725" y="1278261"/>
                <a:ext cx="8849195" cy="5355312"/>
              </a:xfrm>
              <a:prstGeom prst="rect">
                <a:avLst/>
              </a:prstGeom>
              <a:blipFill>
                <a:blip r:embed="rId3"/>
                <a:stretch>
                  <a:fillRect l="-573" t="-4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4354EF1F-10EA-CEF1-4BFF-747CA66246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7672" y="2609112"/>
            <a:ext cx="5575300" cy="2235200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71E13B70-4FEE-0A12-90B5-C5F5D3237B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6253" y="5828373"/>
            <a:ext cx="27305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29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298EA1-FF9E-6E91-A8CA-71B4EAA86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A5DCCD-7261-73B1-71F0-8574BF291F8F}"/>
              </a:ext>
            </a:extLst>
          </p:cNvPr>
          <p:cNvSpPr txBox="1"/>
          <p:nvPr/>
        </p:nvSpPr>
        <p:spPr>
          <a:xfrm>
            <a:off x="387570" y="695244"/>
            <a:ext cx="5321252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</a:rPr>
              <a:t>EXPERIMENTAL DATA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EAD88C-6F9F-5DB8-72E9-D03535A4F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9920" y="41682"/>
            <a:ext cx="3062080" cy="1994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290408-E544-37D2-B857-86646914C723}"/>
              </a:ext>
            </a:extLst>
          </p:cNvPr>
          <p:cNvSpPr txBox="1"/>
          <p:nvPr/>
        </p:nvSpPr>
        <p:spPr>
          <a:xfrm>
            <a:off x="280725" y="1278261"/>
            <a:ext cx="8849195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u="none" strike="noStrike" dirty="0">
                <a:solidFill>
                  <a:schemeClr val="bg1"/>
                </a:solidFill>
                <a:effectLst/>
              </a:rPr>
              <a:t>Suppose that now we have N measurements that depend on som</a:t>
            </a:r>
            <a:r>
              <a:rPr lang="en-US" dirty="0">
                <a:solidFill>
                  <a:schemeClr val="bg1"/>
                </a:solidFill>
              </a:rPr>
              <a:t>e variable</a:t>
            </a: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br>
              <a:rPr lang="en-US" dirty="0">
                <a:solidFill>
                  <a:schemeClr val="bg1"/>
                </a:solidFill>
              </a:rPr>
            </a:br>
            <a:endParaRPr lang="en-US" b="0" i="0" u="none" strike="noStrike" dirty="0">
              <a:solidFill>
                <a:schemeClr val="bg1"/>
              </a:solidFill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19952C-9C43-E202-BD7D-EC02EC814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7701" y="1704732"/>
            <a:ext cx="64643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91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899E9F-A629-A420-44BA-AA7B1085D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02BB0A-7540-717E-F05C-034430ECDC61}"/>
              </a:ext>
            </a:extLst>
          </p:cNvPr>
          <p:cNvSpPr txBox="1"/>
          <p:nvPr/>
        </p:nvSpPr>
        <p:spPr>
          <a:xfrm>
            <a:off x="387570" y="695244"/>
            <a:ext cx="6464300" cy="89042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4000" dirty="0">
                <a:solidFill>
                  <a:schemeClr val="bg1"/>
                </a:solidFill>
              </a:rPr>
              <a:t>EXPERIMENTAL DATA AND THEORY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192484-6E77-4806-1374-F14F336137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9920" y="41682"/>
            <a:ext cx="3062080" cy="1994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FF126DE-6EF2-A409-511D-3156C700C4E3}"/>
              </a:ext>
            </a:extLst>
          </p:cNvPr>
          <p:cNvSpPr txBox="1"/>
          <p:nvPr/>
        </p:nvSpPr>
        <p:spPr>
          <a:xfrm>
            <a:off x="280725" y="1278261"/>
            <a:ext cx="8849195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have some theory that describes the data and depends on some parameters “a” which we would like to determine from the data</a:t>
            </a: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r>
              <a:rPr lang="en-US" dirty="0">
                <a:solidFill>
                  <a:schemeClr val="bg1"/>
                </a:solidFill>
              </a:rPr>
              <a:t>We can compare the theory to the data. Is the description good or bad? How can we judge?</a:t>
            </a:r>
            <a:endParaRPr lang="en-US" i="0" u="none" strike="noStrike" dirty="0">
              <a:solidFill>
                <a:schemeClr val="bg1"/>
              </a:solidFill>
              <a:effectLst/>
            </a:endParaRPr>
          </a:p>
          <a:p>
            <a:pPr marL="742950" lvl="1" indent="-285750" algn="l">
              <a:buFont typeface="+mj-lt"/>
              <a:buAutoNum type="arabicPeriod"/>
            </a:pPr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br>
              <a:rPr lang="en-US" dirty="0">
                <a:solidFill>
                  <a:schemeClr val="bg1"/>
                </a:solidFill>
              </a:rPr>
            </a:br>
            <a:endParaRPr lang="en-US" b="0" i="0" u="none" strike="noStrike" dirty="0">
              <a:solidFill>
                <a:schemeClr val="bg1"/>
              </a:solidFill>
              <a:effectLst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F2EA34-E750-AC9E-8C95-DE6509412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6169" y="2042370"/>
            <a:ext cx="5252673" cy="2616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63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27A2F5-D54D-92B1-B6B7-18F3942D4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CC43587-C090-5FA0-52DF-5CEA1C232710}"/>
                  </a:ext>
                </a:extLst>
              </p:cNvPr>
              <p:cNvSpPr txBox="1"/>
              <p:nvPr/>
            </p:nvSpPr>
            <p:spPr>
              <a:xfrm>
                <a:off x="387569" y="695244"/>
                <a:ext cx="5949435" cy="89042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 fontScale="70000" lnSpcReduction="20000"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4000" dirty="0">
                    <a:solidFill>
                      <a:schemeClr val="bg1"/>
                    </a:solidFill>
                  </a:rPr>
                  <a:t>CHI-SQUARE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4000" b="0" dirty="0">
                  <a:solidFill>
                    <a:schemeClr val="bg1"/>
                  </a:solidFill>
                </a:endParaRP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4000" dirty="0">
                    <a:solidFill>
                      <a:schemeClr val="bg1"/>
                    </a:solidFill>
                  </a:rPr>
                  <a:t> 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CC43587-C090-5FA0-52DF-5CEA1C2327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569" y="695244"/>
                <a:ext cx="5949435" cy="890420"/>
              </a:xfrm>
              <a:prstGeom prst="rect">
                <a:avLst/>
              </a:prstGeom>
              <a:blipFill>
                <a:blip r:embed="rId2"/>
                <a:stretch>
                  <a:fillRect l="-2128" t="-183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09531818-C372-ACF0-2B94-4810F061505F}"/>
              </a:ext>
            </a:extLst>
          </p:cNvPr>
          <p:cNvSpPr txBox="1"/>
          <p:nvPr/>
        </p:nvSpPr>
        <p:spPr>
          <a:xfrm>
            <a:off x="280725" y="1278261"/>
            <a:ext cx="88491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endParaRPr lang="en-US" b="0" i="0" u="none" strike="noStrike" dirty="0">
              <a:solidFill>
                <a:schemeClr val="bg1"/>
              </a:solidFill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3CD838C-7DFD-D3EF-DCB9-4670673EE002}"/>
                  </a:ext>
                </a:extLst>
              </p:cNvPr>
              <p:cNvSpPr txBox="1"/>
              <p:nvPr/>
            </p:nvSpPr>
            <p:spPr>
              <a:xfrm>
                <a:off x="280725" y="1278261"/>
                <a:ext cx="8849195" cy="46776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To determine the goodness of description, the following is computed: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One expects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𝜒</m:t>
                            </m:r>
                          </m:e>
                          <m:sup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∼1</m:t>
                    </m:r>
                  </m:oMath>
                </a14:m>
                <a:r>
                  <a:rPr lang="en-US" b="0" i="0" u="none" strike="noStrike" dirty="0">
                    <a:solidFill>
                      <a:schemeClr val="bg1"/>
                    </a:solidFill>
                    <a:effectLst/>
                  </a:rPr>
                  <a:t> for normally distributed experimental data.</a:t>
                </a: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r>
                  <a:rPr lang="en-US" b="0" i="0" u="none" strike="noStrike" dirty="0">
                    <a:solidFill>
                      <a:schemeClr val="bg1"/>
                    </a:solidFill>
                    <a:effectLst/>
                  </a:rPr>
                  <a:t>If the result is either &gt;&gt; 1, or &lt;&lt; 1, the description is bad.</a:t>
                </a:r>
              </a:p>
              <a:p>
                <a:endParaRPr lang="en-US" b="0" i="0" u="none" strike="noStrike" dirty="0">
                  <a:solidFill>
                    <a:schemeClr val="bg1"/>
                  </a:solidFill>
                  <a:effectLst/>
                </a:endParaRPr>
              </a:p>
              <a:p>
                <a:br>
                  <a:rPr lang="en-US" dirty="0">
                    <a:solidFill>
                      <a:schemeClr val="bg1"/>
                    </a:solidFill>
                  </a:rPr>
                </a:br>
                <a:endParaRPr lang="en-US" b="0" i="0" u="none" strike="noStrike" dirty="0">
                  <a:solidFill>
                    <a:schemeClr val="bg1"/>
                  </a:solidFill>
                  <a:effectLst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F3CD838C-7DFD-D3EF-DCB9-4670673EE00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725" y="1278261"/>
                <a:ext cx="8849195" cy="4677691"/>
              </a:xfrm>
              <a:prstGeom prst="rect">
                <a:avLst/>
              </a:prstGeom>
              <a:blipFill>
                <a:blip r:embed="rId3"/>
                <a:stretch>
                  <a:fillRect l="-573" t="-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D5B74E30-20DB-D276-AA89-01D5D3376F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9920" y="41682"/>
            <a:ext cx="3062080" cy="19944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43D85B-842C-A4F0-7AB1-BC0848A085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5708" y="2168681"/>
            <a:ext cx="5227436" cy="147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353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9000">
              <a:schemeClr val="tx1"/>
            </a:gs>
            <a:gs pos="100000">
              <a:schemeClr val="bg1"/>
            </a:gs>
          </a:gsLst>
          <a:lin ang="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59546D-A9BE-85CA-A65F-F58385F828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D7D8F92-0CAE-0236-AE47-1D57F60A5BEA}"/>
                  </a:ext>
                </a:extLst>
              </p:cNvPr>
              <p:cNvSpPr txBox="1"/>
              <p:nvPr/>
            </p:nvSpPr>
            <p:spPr>
              <a:xfrm>
                <a:off x="387569" y="695244"/>
                <a:ext cx="5949435" cy="89042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rmAutofit fontScale="70000" lnSpcReduction="20000"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4000" dirty="0">
                    <a:solidFill>
                      <a:schemeClr val="bg1"/>
                    </a:solidFill>
                  </a:rPr>
                  <a:t>CHI-SQUARE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4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4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sz="40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4000" b="0" dirty="0">
                  <a:solidFill>
                    <a:schemeClr val="bg1"/>
                  </a:solidFill>
                </a:endParaRP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en-US" sz="4000" dirty="0">
                    <a:solidFill>
                      <a:schemeClr val="bg1"/>
                    </a:solidFill>
                  </a:rPr>
                  <a:t> </a:t>
                </a:r>
              </a:p>
              <a:p>
                <a:pPr indent="-228600">
                  <a:lnSpc>
                    <a:spcPct val="90000"/>
                  </a:lnSpc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D7D8F92-0CAE-0236-AE47-1D57F60A5B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569" y="695244"/>
                <a:ext cx="5949435" cy="890420"/>
              </a:xfrm>
              <a:prstGeom prst="rect">
                <a:avLst/>
              </a:prstGeom>
              <a:blipFill>
                <a:blip r:embed="rId2"/>
                <a:stretch>
                  <a:fillRect l="-2128" t="-183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18D8D4C9-A586-6DF8-2EEE-8275170F7B19}"/>
              </a:ext>
            </a:extLst>
          </p:cNvPr>
          <p:cNvSpPr txBox="1"/>
          <p:nvPr/>
        </p:nvSpPr>
        <p:spPr>
          <a:xfrm>
            <a:off x="280725" y="1278261"/>
            <a:ext cx="88491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pPr algn="l"/>
            <a:endParaRPr lang="en-US" dirty="0">
              <a:solidFill>
                <a:schemeClr val="bg1"/>
              </a:solidFill>
            </a:endParaRPr>
          </a:p>
          <a:p>
            <a:pPr algn="l"/>
            <a:endParaRPr lang="en-US" b="0" i="0" u="none" strike="noStrike" dirty="0">
              <a:solidFill>
                <a:schemeClr val="bg1"/>
              </a:solidFill>
              <a:effectLst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2FB2CC-DF3F-B9D7-5A57-36484A7EBAC7}"/>
              </a:ext>
            </a:extLst>
          </p:cNvPr>
          <p:cNvSpPr txBox="1"/>
          <p:nvPr/>
        </p:nvSpPr>
        <p:spPr>
          <a:xfrm>
            <a:off x="280725" y="1278261"/>
            <a:ext cx="88491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0" i="0" u="none" strike="noStrike" dirty="0">
              <a:solidFill>
                <a:schemeClr val="bg1"/>
              </a:solidFill>
              <a:effectLst/>
            </a:endParaRPr>
          </a:p>
          <a:p>
            <a:br>
              <a:rPr lang="en-US" dirty="0">
                <a:solidFill>
                  <a:schemeClr val="bg1"/>
                </a:solidFill>
              </a:rPr>
            </a:br>
            <a:endParaRPr lang="en-US" b="0" i="0" u="none" strike="noStrike" dirty="0">
              <a:solidFill>
                <a:schemeClr val="bg1"/>
              </a:solidFill>
              <a:effectLst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A7BF31-A87C-61D9-165F-493C5F3C8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9920" y="41682"/>
            <a:ext cx="3062080" cy="1994458"/>
          </a:xfrm>
          <a:prstGeom prst="rect">
            <a:avLst/>
          </a:prstGeom>
        </p:spPr>
      </p:pic>
      <p:pic>
        <p:nvPicPr>
          <p:cNvPr id="4" name="Picture 3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572570D7-5952-EE60-3473-2697FB5F3B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610" y="2201591"/>
            <a:ext cx="7772400" cy="366270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19B0276-9323-C7E5-05D8-C57E674990FA}"/>
                  </a:ext>
                </a:extLst>
              </p:cNvPr>
              <p:cNvSpPr txBox="1"/>
              <p:nvPr/>
            </p:nvSpPr>
            <p:spPr>
              <a:xfrm>
                <a:off x="280725" y="1278261"/>
                <a:ext cx="9171619" cy="16312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The following is a </a:t>
                </a:r>
                <a:r>
                  <a:rPr lang="en-US" dirty="0" err="1">
                    <a:solidFill>
                      <a:schemeClr val="bg1"/>
                    </a:solidFill>
                  </a:rPr>
                  <a:t>PyTorch</a:t>
                </a:r>
                <a:r>
                  <a:rPr lang="en-US" dirty="0">
                    <a:solidFill>
                      <a:schemeClr val="bg1"/>
                    </a:solidFill>
                  </a:rPr>
                  <a:t> class based on </a:t>
                </a:r>
                <a:r>
                  <a:rPr lang="en-US" dirty="0" err="1">
                    <a:solidFill>
                      <a:schemeClr val="bg1"/>
                    </a:solidFill>
                  </a:rPr>
                  <a:t>nn.Module</a:t>
                </a:r>
                <a:r>
                  <a:rPr lang="en-US" dirty="0">
                    <a:solidFill>
                      <a:schemeClr val="bg1"/>
                    </a:solidFill>
                  </a:rPr>
                  <a:t> that computes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p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b="0" dirty="0">
                  <a:solidFill>
                    <a:schemeClr val="bg1"/>
                  </a:solidFill>
                </a:endParaRPr>
              </a:p>
              <a:p>
                <a:endParaRPr lang="en-US" b="0" dirty="0">
                  <a:solidFill>
                    <a:schemeClr val="bg1"/>
                  </a:solidFill>
                </a:endParaRPr>
              </a:p>
              <a:p>
                <a:r>
                  <a:rPr lang="en-US" sz="1000" b="0" dirty="0">
                    <a:solidFill>
                      <a:schemeClr val="bg1"/>
                    </a:solidFill>
                  </a:rPr>
                  <a:t>https://</a:t>
                </a:r>
                <a:r>
                  <a:rPr lang="en-US" sz="1000" b="0" dirty="0" err="1">
                    <a:solidFill>
                      <a:schemeClr val="bg1"/>
                    </a:solidFill>
                  </a:rPr>
                  <a:t>github.com</a:t>
                </a:r>
                <a:r>
                  <a:rPr lang="en-US" sz="1000" b="0" dirty="0">
                    <a:solidFill>
                      <a:schemeClr val="bg1"/>
                    </a:solidFill>
                  </a:rPr>
                  <a:t>/</a:t>
                </a:r>
                <a:r>
                  <a:rPr lang="en-US" sz="1000" b="0" dirty="0" err="1">
                    <a:solidFill>
                      <a:schemeClr val="bg1"/>
                    </a:solidFill>
                  </a:rPr>
                  <a:t>prokudin</a:t>
                </a:r>
                <a:r>
                  <a:rPr lang="en-US" sz="1000" b="0" dirty="0">
                    <a:solidFill>
                      <a:schemeClr val="bg1"/>
                    </a:solidFill>
                  </a:rPr>
                  <a:t>/PHYS496-Fall2024/blob/main/Tutorials/PHYS496_Fall_2024_(4)_</a:t>
                </a:r>
                <a:r>
                  <a:rPr lang="en-US" sz="1000" b="0" dirty="0" err="1">
                    <a:solidFill>
                      <a:schemeClr val="bg1"/>
                    </a:solidFill>
                  </a:rPr>
                  <a:t>PyTorch_Nonlinear_Regression_with_NN_improved.ipynb</a:t>
                </a:r>
                <a:endParaRPr lang="en-US" sz="1000" b="0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  <a:p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619B0276-9323-C7E5-05D8-C57E674990F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0725" y="1278261"/>
                <a:ext cx="9171619" cy="1631216"/>
              </a:xfrm>
              <a:prstGeom prst="rect">
                <a:avLst/>
              </a:prstGeom>
              <a:blipFill>
                <a:blip r:embed="rId5"/>
                <a:stretch>
                  <a:fillRect l="-553" t="-15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9837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3247</TotalTime>
  <Words>344</Words>
  <Application>Microsoft Macintosh PowerPoint</Application>
  <PresentationFormat>Widescreen</PresentationFormat>
  <Paragraphs>87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Cambria Math</vt:lpstr>
      <vt:lpstr>Helvetica</vt:lpstr>
      <vt:lpstr>Office Theme</vt:lpstr>
      <vt:lpstr>AI/ML Loss Function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Prokudin, Alexey</dc:creator>
  <cp:lastModifiedBy>Prokudin, Alexey</cp:lastModifiedBy>
  <cp:revision>15</cp:revision>
  <dcterms:created xsi:type="dcterms:W3CDTF">2024-10-17T15:53:40Z</dcterms:created>
  <dcterms:modified xsi:type="dcterms:W3CDTF">2024-10-27T13:31:45Z</dcterms:modified>
</cp:coreProperties>
</file>

<file path=docProps/thumbnail.jpeg>
</file>